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1" r:id="rId2"/>
  </p:sldMasterIdLst>
  <p:sldIdLst>
    <p:sldId id="256" r:id="rId3"/>
    <p:sldId id="346" r:id="rId4"/>
    <p:sldId id="361" r:id="rId5"/>
    <p:sldId id="362" r:id="rId6"/>
    <p:sldId id="364" r:id="rId7"/>
    <p:sldId id="365" r:id="rId8"/>
    <p:sldId id="366" r:id="rId9"/>
    <p:sldId id="367" r:id="rId10"/>
    <p:sldId id="368" r:id="rId11"/>
    <p:sldId id="369" r:id="rId12"/>
    <p:sldId id="363" r:id="rId13"/>
    <p:sldId id="371" r:id="rId14"/>
    <p:sldId id="343" r:id="rId15"/>
    <p:sldId id="35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Ahmed Saeed" initials="MAS" lastIdx="2" clrIdx="0">
    <p:extLst>
      <p:ext uri="{19B8F6BF-5375-455C-9EA6-DF929625EA0E}">
        <p15:presenceInfo xmlns:p15="http://schemas.microsoft.com/office/powerpoint/2012/main" userId="Muhammad Ahmed Sae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8BB7"/>
    <a:srgbClr val="33C888"/>
    <a:srgbClr val="1D96A7"/>
    <a:srgbClr val="22B9CE"/>
    <a:srgbClr val="2BA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582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50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019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9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8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2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5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4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58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8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9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82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61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73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17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616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3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0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8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3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5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6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22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9073-3D37-437A-8EAE-F750FE07B21F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7F77B-398E-4191-A424-E49B6362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2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966" y="564330"/>
            <a:ext cx="4748034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BeautifulSoup Methods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95313" y="1706505"/>
            <a:ext cx="1665287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find()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595313" y="2311280"/>
            <a:ext cx="1665287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find_all()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595313" y="2916055"/>
            <a:ext cx="1665287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get_text()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95313" y="3520830"/>
            <a:ext cx="1665287" cy="4001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attrs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2260600" y="1737283"/>
            <a:ext cx="3366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Find the first tag that matches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60599" y="2311280"/>
            <a:ext cx="2658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Find all tags that match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60598" y="2946833"/>
            <a:ext cx="423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Extract all the text from the document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60597" y="3520830"/>
            <a:ext cx="1955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Access attributes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76" y="4207183"/>
            <a:ext cx="5823314" cy="32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866" y="589730"/>
            <a:ext cx="6338709" cy="5374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Extract Links from webpage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27000" y="1127130"/>
            <a:ext cx="4279899" cy="1692270"/>
            <a:chOff x="127000" y="1127130"/>
            <a:chExt cx="4279899" cy="1692270"/>
          </a:xfrm>
        </p:grpSpPr>
        <p:grpSp>
          <p:nvGrpSpPr>
            <p:cNvPr id="29" name="Group 28"/>
            <p:cNvGrpSpPr/>
            <p:nvPr/>
          </p:nvGrpSpPr>
          <p:grpSpPr>
            <a:xfrm>
              <a:off x="266700" y="1308100"/>
              <a:ext cx="4140199" cy="1511300"/>
              <a:chOff x="139700" y="1371600"/>
              <a:chExt cx="4140199" cy="15113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39700" y="1371600"/>
                <a:ext cx="4140199" cy="15113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03076" y="1526914"/>
                <a:ext cx="2554423" cy="40011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Basic imports</a:t>
                </a:r>
                <a:endParaRPr lang="en-US" sz="2000" b="1" dirty="0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3400" y="1943771"/>
                <a:ext cx="3411522" cy="738901"/>
              </a:xfrm>
              <a:prstGeom prst="rect">
                <a:avLst/>
              </a:prstGeom>
            </p:spPr>
          </p:pic>
        </p:grpSp>
        <p:sp>
          <p:nvSpPr>
            <p:cNvPr id="36" name="Oval 35"/>
            <p:cNvSpPr/>
            <p:nvPr/>
          </p:nvSpPr>
          <p:spPr>
            <a:xfrm>
              <a:off x="127000" y="1127130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00419" y="1279075"/>
            <a:ext cx="4272091" cy="1378130"/>
            <a:chOff x="4400419" y="1279075"/>
            <a:chExt cx="4272091" cy="1378130"/>
          </a:xfrm>
        </p:grpSpPr>
        <p:grpSp>
          <p:nvGrpSpPr>
            <p:cNvPr id="28" name="Group 27"/>
            <p:cNvGrpSpPr/>
            <p:nvPr/>
          </p:nvGrpSpPr>
          <p:grpSpPr>
            <a:xfrm>
              <a:off x="4532311" y="1597294"/>
              <a:ext cx="4140199" cy="1059911"/>
              <a:chOff x="4524201" y="1346711"/>
              <a:chExt cx="4140199" cy="1059911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4524201" y="1346711"/>
                <a:ext cx="4140199" cy="10599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684576" y="1526914"/>
                <a:ext cx="2744924" cy="40011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URL </a:t>
                </a:r>
                <a:r>
                  <a:rPr lang="en-US" sz="2000" dirty="0"/>
                  <a:t>of the webpage</a:t>
                </a:r>
              </a:p>
            </p:txBody>
          </p:sp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795836" y="1943771"/>
                <a:ext cx="3763964" cy="462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SzPct val="85000"/>
                  <a:buNone/>
                </a:pPr>
                <a:r>
                  <a:rPr lang="en-US" sz="2000" dirty="0" err="1"/>
                  <a:t>url</a:t>
                </a:r>
                <a:r>
                  <a:rPr lang="en-US" sz="2000" dirty="0"/>
                  <a:t> = "https://immentia.com/"</a:t>
                </a:r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4400419" y="1279075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346" y="2791714"/>
            <a:ext cx="4459840" cy="1242746"/>
            <a:chOff x="3346" y="2791714"/>
            <a:chExt cx="4459840" cy="1242746"/>
          </a:xfrm>
        </p:grpSpPr>
        <p:grpSp>
          <p:nvGrpSpPr>
            <p:cNvPr id="30" name="Group 29"/>
            <p:cNvGrpSpPr/>
            <p:nvPr/>
          </p:nvGrpSpPr>
          <p:grpSpPr>
            <a:xfrm>
              <a:off x="322987" y="2932929"/>
              <a:ext cx="4140199" cy="1101531"/>
              <a:chOff x="195987" y="2932929"/>
              <a:chExt cx="4140199" cy="1101531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95987" y="2932929"/>
                <a:ext cx="4140199" cy="11015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2275" y="3080586"/>
                <a:ext cx="4027624" cy="400110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Make </a:t>
                </a:r>
                <a:r>
                  <a:rPr lang="en-US" sz="2000" dirty="0"/>
                  <a:t>a request to the webpage</a:t>
                </a:r>
              </a:p>
            </p:txBody>
          </p:sp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392112" y="3509877"/>
                <a:ext cx="3502009" cy="462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SzPct val="85000"/>
                  <a:buNone/>
                </a:pPr>
                <a:r>
                  <a:rPr lang="en-US" sz="2000" dirty="0"/>
                  <a:t>response = </a:t>
                </a:r>
                <a:r>
                  <a:rPr lang="en-US" sz="2000" dirty="0" err="1"/>
                  <a:t>requests.get</a:t>
                </a:r>
                <a:r>
                  <a:rPr lang="en-US" sz="2000" dirty="0"/>
                  <a:t>(</a:t>
                </a:r>
                <a:r>
                  <a:rPr lang="en-US" sz="2000" dirty="0" err="1"/>
                  <a:t>url</a:t>
                </a:r>
                <a:r>
                  <a:rPr lang="en-US" sz="2000" dirty="0"/>
                  <a:t>)</a:t>
                </a:r>
              </a:p>
            </p:txBody>
          </p:sp>
        </p:grpSp>
        <p:sp>
          <p:nvSpPr>
            <p:cNvPr id="38" name="Oval 37"/>
            <p:cNvSpPr/>
            <p:nvPr/>
          </p:nvSpPr>
          <p:spPr>
            <a:xfrm>
              <a:off x="3346" y="2791714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406899" y="2677428"/>
            <a:ext cx="6515101" cy="1345667"/>
            <a:chOff x="4406899" y="2677428"/>
            <a:chExt cx="6515101" cy="1345667"/>
          </a:xfrm>
        </p:grpSpPr>
        <p:grpSp>
          <p:nvGrpSpPr>
            <p:cNvPr id="31" name="Group 30"/>
            <p:cNvGrpSpPr/>
            <p:nvPr/>
          </p:nvGrpSpPr>
          <p:grpSpPr>
            <a:xfrm>
              <a:off x="4532311" y="2921564"/>
              <a:ext cx="6389689" cy="1101531"/>
              <a:chOff x="4532311" y="2921564"/>
              <a:chExt cx="6389689" cy="1101531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4532311" y="2921564"/>
                <a:ext cx="6389689" cy="11015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684576" y="3078899"/>
                <a:ext cx="3189424" cy="40011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Parse </a:t>
                </a:r>
                <a:r>
                  <a:rPr lang="en-US" sz="2000" dirty="0"/>
                  <a:t>the HTML content</a:t>
                </a:r>
              </a:p>
            </p:txBody>
          </p: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824414" y="3480696"/>
                <a:ext cx="6097586" cy="462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SzPct val="85000"/>
                  <a:buNone/>
                </a:pPr>
                <a:r>
                  <a:rPr lang="en-US" sz="2000" dirty="0"/>
                  <a:t>soup = </a:t>
                </a:r>
                <a:r>
                  <a:rPr lang="en-US" sz="2000" dirty="0" err="1"/>
                  <a:t>BeautifulSoup</a:t>
                </a:r>
                <a:r>
                  <a:rPr lang="en-US" sz="2000" dirty="0"/>
                  <a:t>(</a:t>
                </a:r>
                <a:r>
                  <a:rPr lang="en-US" sz="2000" dirty="0" err="1"/>
                  <a:t>response.text</a:t>
                </a:r>
                <a:r>
                  <a:rPr lang="en-US" sz="2000" dirty="0"/>
                  <a:t>, "</a:t>
                </a:r>
                <a:r>
                  <a:rPr lang="en-US" sz="2000" dirty="0" err="1"/>
                  <a:t>html.parser</a:t>
                </a:r>
                <a:r>
                  <a:rPr lang="en-US" sz="2000" dirty="0"/>
                  <a:t>")</a:t>
                </a:r>
              </a:p>
            </p:txBody>
          </p:sp>
        </p:grpSp>
        <p:sp>
          <p:nvSpPr>
            <p:cNvPr id="39" name="Oval 38"/>
            <p:cNvSpPr/>
            <p:nvPr/>
          </p:nvSpPr>
          <p:spPr>
            <a:xfrm>
              <a:off x="4406899" y="2677428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386" y="3985585"/>
            <a:ext cx="4423800" cy="1292902"/>
            <a:chOff x="39386" y="3985585"/>
            <a:chExt cx="4423800" cy="1292902"/>
          </a:xfrm>
        </p:grpSpPr>
        <p:grpSp>
          <p:nvGrpSpPr>
            <p:cNvPr id="32" name="Group 31"/>
            <p:cNvGrpSpPr/>
            <p:nvPr/>
          </p:nvGrpSpPr>
          <p:grpSpPr>
            <a:xfrm>
              <a:off x="322987" y="4176956"/>
              <a:ext cx="4140199" cy="1101531"/>
              <a:chOff x="195987" y="4113456"/>
              <a:chExt cx="4140199" cy="1101531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95987" y="4113456"/>
                <a:ext cx="4140199" cy="11015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76965" y="4278717"/>
                <a:ext cx="3189424" cy="40011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/>
                  <a:t>Find all anchor tags</a:t>
                </a:r>
                <a:endParaRPr lang="en-US" sz="20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24228" y="4678827"/>
                <a:ext cx="34724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anchor_tags</a:t>
                </a:r>
                <a:r>
                  <a:rPr lang="en-US" dirty="0"/>
                  <a:t> = </a:t>
                </a:r>
                <a:r>
                  <a:rPr lang="en-US" dirty="0" err="1"/>
                  <a:t>soup.find_all</a:t>
                </a:r>
                <a:r>
                  <a:rPr lang="en-US" dirty="0"/>
                  <a:t>("a")</a:t>
                </a:r>
              </a:p>
            </p:txBody>
          </p:sp>
        </p:grpSp>
        <p:sp>
          <p:nvSpPr>
            <p:cNvPr id="40" name="Oval 39"/>
            <p:cNvSpPr/>
            <p:nvPr/>
          </p:nvSpPr>
          <p:spPr>
            <a:xfrm>
              <a:off x="39386" y="3985585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420136" y="3947525"/>
            <a:ext cx="6501864" cy="1353504"/>
            <a:chOff x="4420136" y="3947525"/>
            <a:chExt cx="6501864" cy="1353504"/>
          </a:xfrm>
        </p:grpSpPr>
        <p:grpSp>
          <p:nvGrpSpPr>
            <p:cNvPr id="33" name="Group 32"/>
            <p:cNvGrpSpPr/>
            <p:nvPr/>
          </p:nvGrpSpPr>
          <p:grpSpPr>
            <a:xfrm>
              <a:off x="4564427" y="4199498"/>
              <a:ext cx="6357573" cy="1101531"/>
              <a:chOff x="4564427" y="4085198"/>
              <a:chExt cx="6357573" cy="1101531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4564427" y="4085198"/>
                <a:ext cx="6357573" cy="11015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684576" y="4233078"/>
                <a:ext cx="5692117" cy="400110"/>
              </a:xfrm>
              <a:prstGeom prst="rect">
                <a:avLst/>
              </a:prstGeom>
              <a:solidFill>
                <a:srgbClr val="088B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/>
                  <a:t>Extract the href attribute from each anchor tag</a:t>
                </a:r>
                <a:endParaRPr lang="en-US" sz="20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824414" y="4705955"/>
                <a:ext cx="4919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links = [</a:t>
                </a:r>
                <a:r>
                  <a:rPr lang="en-US" dirty="0" err="1"/>
                  <a:t>tag.get</a:t>
                </a:r>
                <a:r>
                  <a:rPr lang="en-US" dirty="0"/>
                  <a:t>("</a:t>
                </a:r>
                <a:r>
                  <a:rPr lang="en-US" dirty="0" err="1"/>
                  <a:t>href</a:t>
                </a:r>
                <a:r>
                  <a:rPr lang="en-US" dirty="0"/>
                  <a:t>") for tag in </a:t>
                </a:r>
                <a:r>
                  <a:rPr lang="en-US" dirty="0" err="1"/>
                  <a:t>anchor_tags</a:t>
                </a:r>
                <a:r>
                  <a:rPr lang="en-US" dirty="0"/>
                  <a:t>]</a:t>
                </a:r>
              </a:p>
            </p:txBody>
          </p:sp>
        </p:grpSp>
        <p:sp>
          <p:nvSpPr>
            <p:cNvPr id="41" name="Oval 40"/>
            <p:cNvSpPr/>
            <p:nvPr/>
          </p:nvSpPr>
          <p:spPr>
            <a:xfrm>
              <a:off x="4420136" y="3947525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6</a:t>
              </a:r>
              <a:endParaRPr lang="en-US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699285" y="5239175"/>
            <a:ext cx="4076981" cy="1432017"/>
            <a:chOff x="2699285" y="5239175"/>
            <a:chExt cx="4076981" cy="1432017"/>
          </a:xfrm>
        </p:grpSpPr>
        <p:grpSp>
          <p:nvGrpSpPr>
            <p:cNvPr id="35" name="Group 34"/>
            <p:cNvGrpSpPr/>
            <p:nvPr/>
          </p:nvGrpSpPr>
          <p:grpSpPr>
            <a:xfrm>
              <a:off x="2882425" y="5448909"/>
              <a:ext cx="3893841" cy="1222283"/>
              <a:chOff x="2117716" y="5524813"/>
              <a:chExt cx="3893841" cy="1222283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2117716" y="5524813"/>
                <a:ext cx="3893841" cy="12222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350210" y="5639570"/>
                <a:ext cx="3189424" cy="40011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/>
                  <a:t>Print all extracted links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674741" y="6039446"/>
                <a:ext cx="18133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for link in links: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255028" y="6365064"/>
                <a:ext cx="1233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print(link)</a:t>
                </a:r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2699285" y="5239175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6884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866" y="589730"/>
            <a:ext cx="6338709" cy="5374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Extract Numbers from webpage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633870" y="1238598"/>
            <a:ext cx="4233991" cy="1378130"/>
            <a:chOff x="4400419" y="1279075"/>
            <a:chExt cx="4233991" cy="1378130"/>
          </a:xfrm>
        </p:grpSpPr>
        <p:grpSp>
          <p:nvGrpSpPr>
            <p:cNvPr id="28" name="Group 27"/>
            <p:cNvGrpSpPr/>
            <p:nvPr/>
          </p:nvGrpSpPr>
          <p:grpSpPr>
            <a:xfrm>
              <a:off x="4494211" y="1597294"/>
              <a:ext cx="4140199" cy="1059911"/>
              <a:chOff x="4524201" y="1346711"/>
              <a:chExt cx="4140199" cy="1059911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4524201" y="1346711"/>
                <a:ext cx="4140199" cy="105991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684576" y="1526914"/>
                <a:ext cx="2744924" cy="40011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URL </a:t>
                </a:r>
                <a:r>
                  <a:rPr lang="en-US" sz="2000" dirty="0"/>
                  <a:t>of the webpage</a:t>
                </a:r>
              </a:p>
            </p:txBody>
          </p:sp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795836" y="1943771"/>
                <a:ext cx="3763964" cy="462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SzPct val="85000"/>
                  <a:buNone/>
                </a:pPr>
                <a:r>
                  <a:rPr lang="en-US" sz="2000" dirty="0" err="1"/>
                  <a:t>url</a:t>
                </a:r>
                <a:r>
                  <a:rPr lang="en-US" sz="2000" dirty="0"/>
                  <a:t> = "https://immentia.com/"</a:t>
                </a:r>
              </a:p>
            </p:txBody>
          </p:sp>
        </p:grpSp>
        <p:sp>
          <p:nvSpPr>
            <p:cNvPr id="37" name="Oval 36"/>
            <p:cNvSpPr/>
            <p:nvPr/>
          </p:nvSpPr>
          <p:spPr>
            <a:xfrm>
              <a:off x="4400419" y="1279075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46" y="2791714"/>
            <a:ext cx="4459840" cy="1242746"/>
            <a:chOff x="3346" y="2791714"/>
            <a:chExt cx="4459840" cy="1242746"/>
          </a:xfrm>
        </p:grpSpPr>
        <p:grpSp>
          <p:nvGrpSpPr>
            <p:cNvPr id="30" name="Group 29"/>
            <p:cNvGrpSpPr/>
            <p:nvPr/>
          </p:nvGrpSpPr>
          <p:grpSpPr>
            <a:xfrm>
              <a:off x="322987" y="2932929"/>
              <a:ext cx="4140199" cy="1101531"/>
              <a:chOff x="195987" y="2932929"/>
              <a:chExt cx="4140199" cy="1101531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95987" y="2932929"/>
                <a:ext cx="4140199" cy="11015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2275" y="3080586"/>
                <a:ext cx="4027624" cy="400110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Make </a:t>
                </a:r>
                <a:r>
                  <a:rPr lang="en-US" sz="2000" dirty="0"/>
                  <a:t>a request to the webpage</a:t>
                </a:r>
              </a:p>
            </p:txBody>
          </p:sp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392112" y="3509877"/>
                <a:ext cx="3502009" cy="462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SzPct val="85000"/>
                  <a:buNone/>
                </a:pPr>
                <a:r>
                  <a:rPr lang="en-US" sz="2000" dirty="0"/>
                  <a:t>response = </a:t>
                </a:r>
                <a:r>
                  <a:rPr lang="en-US" sz="2000" dirty="0" err="1"/>
                  <a:t>requests.get</a:t>
                </a:r>
                <a:r>
                  <a:rPr lang="en-US" sz="2000" dirty="0"/>
                  <a:t>(</a:t>
                </a:r>
                <a:r>
                  <a:rPr lang="en-US" sz="2000" dirty="0" err="1"/>
                  <a:t>url</a:t>
                </a:r>
                <a:r>
                  <a:rPr lang="en-US" sz="2000" dirty="0"/>
                  <a:t>)</a:t>
                </a:r>
              </a:p>
            </p:txBody>
          </p:sp>
        </p:grpSp>
        <p:sp>
          <p:nvSpPr>
            <p:cNvPr id="38" name="Oval 37"/>
            <p:cNvSpPr/>
            <p:nvPr/>
          </p:nvSpPr>
          <p:spPr>
            <a:xfrm>
              <a:off x="3346" y="2791714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406899" y="2677428"/>
            <a:ext cx="6616660" cy="1333552"/>
            <a:chOff x="4406899" y="2677428"/>
            <a:chExt cx="6616660" cy="1333552"/>
          </a:xfrm>
        </p:grpSpPr>
        <p:grpSp>
          <p:nvGrpSpPr>
            <p:cNvPr id="31" name="Group 30"/>
            <p:cNvGrpSpPr/>
            <p:nvPr/>
          </p:nvGrpSpPr>
          <p:grpSpPr>
            <a:xfrm>
              <a:off x="4633870" y="2909449"/>
              <a:ext cx="6389689" cy="1101531"/>
              <a:chOff x="4633870" y="2909449"/>
              <a:chExt cx="6389689" cy="1101531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4633870" y="2909449"/>
                <a:ext cx="6389689" cy="11015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684576" y="3078899"/>
                <a:ext cx="3189424" cy="40011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Parse </a:t>
                </a:r>
                <a:r>
                  <a:rPr lang="en-US" sz="2000" dirty="0"/>
                  <a:t>the HTML content</a:t>
                </a:r>
              </a:p>
            </p:txBody>
          </p: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4824414" y="3480696"/>
                <a:ext cx="6097586" cy="462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SzPct val="85000"/>
                  <a:buNone/>
                </a:pPr>
                <a:r>
                  <a:rPr lang="en-US" sz="2000" dirty="0"/>
                  <a:t>soup = </a:t>
                </a:r>
                <a:r>
                  <a:rPr lang="en-US" sz="2000" dirty="0" err="1"/>
                  <a:t>BeautifulSoup</a:t>
                </a:r>
                <a:r>
                  <a:rPr lang="en-US" sz="2000" dirty="0"/>
                  <a:t>(</a:t>
                </a:r>
                <a:r>
                  <a:rPr lang="en-US" sz="2000" dirty="0" err="1"/>
                  <a:t>response.text</a:t>
                </a:r>
                <a:r>
                  <a:rPr lang="en-US" sz="2000" dirty="0"/>
                  <a:t>, "</a:t>
                </a:r>
                <a:r>
                  <a:rPr lang="en-US" sz="2000" dirty="0" err="1"/>
                  <a:t>html.parser</a:t>
                </a:r>
                <a:r>
                  <a:rPr lang="en-US" sz="2000" dirty="0"/>
                  <a:t>")</a:t>
                </a:r>
              </a:p>
            </p:txBody>
          </p:sp>
        </p:grpSp>
        <p:sp>
          <p:nvSpPr>
            <p:cNvPr id="39" name="Oval 38"/>
            <p:cNvSpPr/>
            <p:nvPr/>
          </p:nvSpPr>
          <p:spPr>
            <a:xfrm>
              <a:off x="4406899" y="2677428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-16364" y="3984995"/>
            <a:ext cx="4449200" cy="1292902"/>
            <a:chOff x="13986" y="3909385"/>
            <a:chExt cx="4449200" cy="1292902"/>
          </a:xfrm>
        </p:grpSpPr>
        <p:grpSp>
          <p:nvGrpSpPr>
            <p:cNvPr id="32" name="Group 31"/>
            <p:cNvGrpSpPr/>
            <p:nvPr/>
          </p:nvGrpSpPr>
          <p:grpSpPr>
            <a:xfrm>
              <a:off x="322987" y="4100756"/>
              <a:ext cx="4140199" cy="1101531"/>
              <a:chOff x="195987" y="4100756"/>
              <a:chExt cx="4140199" cy="1101531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95987" y="4100756"/>
                <a:ext cx="4140199" cy="11015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76965" y="4278717"/>
                <a:ext cx="3189424" cy="40011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/>
                  <a:t>Find all anchor tags</a:t>
                </a:r>
                <a:endParaRPr lang="en-US" sz="20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24228" y="4678827"/>
                <a:ext cx="2550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text </a:t>
                </a:r>
                <a:r>
                  <a:rPr lang="en-US" dirty="0"/>
                  <a:t>= </a:t>
                </a:r>
                <a:r>
                  <a:rPr lang="en-US" dirty="0" err="1" smtClean="0"/>
                  <a:t>soup.get_text</a:t>
                </a:r>
                <a:r>
                  <a:rPr lang="en-US" dirty="0" smtClean="0"/>
                  <a:t>()</a:t>
                </a:r>
                <a:endParaRPr lang="en-US" dirty="0"/>
              </a:p>
            </p:txBody>
          </p:sp>
        </p:grpSp>
        <p:sp>
          <p:nvSpPr>
            <p:cNvPr id="40" name="Oval 39"/>
            <p:cNvSpPr/>
            <p:nvPr/>
          </p:nvSpPr>
          <p:spPr>
            <a:xfrm>
              <a:off x="13986" y="3909385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63186" y="4043159"/>
            <a:ext cx="6501864" cy="1239204"/>
            <a:chOff x="4420136" y="3947525"/>
            <a:chExt cx="6501864" cy="1239204"/>
          </a:xfrm>
        </p:grpSpPr>
        <p:grpSp>
          <p:nvGrpSpPr>
            <p:cNvPr id="33" name="Group 32"/>
            <p:cNvGrpSpPr/>
            <p:nvPr/>
          </p:nvGrpSpPr>
          <p:grpSpPr>
            <a:xfrm>
              <a:off x="4564427" y="4085198"/>
              <a:ext cx="6357573" cy="1101531"/>
              <a:chOff x="4564427" y="4085198"/>
              <a:chExt cx="6357573" cy="1101531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4564427" y="4085198"/>
                <a:ext cx="6357573" cy="11015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684576" y="4233078"/>
                <a:ext cx="5692117" cy="400110"/>
              </a:xfrm>
              <a:prstGeom prst="rect">
                <a:avLst/>
              </a:prstGeom>
              <a:solidFill>
                <a:srgbClr val="088BB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/>
                  <a:t>Extract the </a:t>
                </a:r>
                <a:r>
                  <a:rPr lang="en-US" sz="2000" dirty="0" err="1"/>
                  <a:t>href</a:t>
                </a:r>
                <a:r>
                  <a:rPr lang="en-US" sz="2000" dirty="0"/>
                  <a:t> attribute from each anchor tag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824414" y="4705955"/>
                <a:ext cx="35349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numbers = </a:t>
                </a:r>
                <a:r>
                  <a:rPr lang="en-US" dirty="0" err="1"/>
                  <a:t>re.findall</a:t>
                </a:r>
                <a:r>
                  <a:rPr lang="en-US" dirty="0"/>
                  <a:t>(r'\d+', text)</a:t>
                </a:r>
              </a:p>
            </p:txBody>
          </p:sp>
        </p:grpSp>
        <p:sp>
          <p:nvSpPr>
            <p:cNvPr id="41" name="Oval 40"/>
            <p:cNvSpPr/>
            <p:nvPr/>
          </p:nvSpPr>
          <p:spPr>
            <a:xfrm>
              <a:off x="4420136" y="3947525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6</a:t>
              </a:r>
              <a:endParaRPr lang="en-US" b="1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746209" y="5359400"/>
            <a:ext cx="4102381" cy="1381217"/>
            <a:chOff x="2648485" y="5099475"/>
            <a:chExt cx="4102381" cy="1381217"/>
          </a:xfrm>
        </p:grpSpPr>
        <p:grpSp>
          <p:nvGrpSpPr>
            <p:cNvPr id="35" name="Group 34"/>
            <p:cNvGrpSpPr/>
            <p:nvPr/>
          </p:nvGrpSpPr>
          <p:grpSpPr>
            <a:xfrm>
              <a:off x="2857025" y="5258409"/>
              <a:ext cx="3893841" cy="1222283"/>
              <a:chOff x="2117716" y="5524813"/>
              <a:chExt cx="3893841" cy="1222283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2117716" y="5524813"/>
                <a:ext cx="3893841" cy="12222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350210" y="5639570"/>
                <a:ext cx="3189424" cy="40011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/>
                  <a:t>Print all extracted links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674741" y="6039446"/>
                <a:ext cx="26404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for number in numbers: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001815" y="6352485"/>
                <a:ext cx="1646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print(number)</a:t>
                </a:r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2648485" y="5099475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4527" y="1038706"/>
            <a:ext cx="4279899" cy="1755770"/>
            <a:chOff x="127000" y="1127130"/>
            <a:chExt cx="4279899" cy="175577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700" y="1371600"/>
              <a:ext cx="4140199" cy="1511300"/>
              <a:chOff x="266700" y="1371600"/>
              <a:chExt cx="4140199" cy="151130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266700" y="1371600"/>
                <a:ext cx="4140199" cy="1511300"/>
                <a:chOff x="139700" y="1371600"/>
                <a:chExt cx="4140199" cy="1511300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139700" y="1371600"/>
                  <a:ext cx="4140199" cy="15113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303076" y="1526914"/>
                  <a:ext cx="2554423" cy="40011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sz="2000" dirty="0" smtClean="0"/>
                    <a:t>Basic imports</a:t>
                  </a:r>
                  <a:endParaRPr lang="en-US" sz="2000" b="1" dirty="0"/>
                </a:p>
              </p:txBody>
            </p:sp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4212" y="1934497"/>
                <a:ext cx="2799550" cy="828036"/>
              </a:xfrm>
              <a:prstGeom prst="rect">
                <a:avLst/>
              </a:prstGeom>
            </p:spPr>
          </p:pic>
        </p:grpSp>
        <p:sp>
          <p:nvSpPr>
            <p:cNvPr id="36" name="Oval 35"/>
            <p:cNvSpPr/>
            <p:nvPr/>
          </p:nvSpPr>
          <p:spPr>
            <a:xfrm>
              <a:off x="127000" y="1127130"/>
              <a:ext cx="420866" cy="399784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69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393" y="1489208"/>
            <a:ext cx="6765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In </a:t>
            </a:r>
            <a:r>
              <a:rPr lang="en-US" sz="2000" dirty="0" err="1"/>
              <a:t>BeautifulSoup</a:t>
            </a:r>
            <a:r>
              <a:rPr lang="en-US" sz="2000" dirty="0"/>
              <a:t>, what is used to parse HTML content?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00" y="172739"/>
            <a:ext cx="2997200" cy="2225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24470" y="1933526"/>
            <a:ext cx="338873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BeautifulSoup() constructor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68393" y="2685896"/>
            <a:ext cx="8897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What function in </a:t>
            </a:r>
            <a:r>
              <a:rPr lang="en-US" sz="2000" dirty="0" err="1"/>
              <a:t>BeautifulSoup</a:t>
            </a:r>
            <a:r>
              <a:rPr lang="en-US" sz="2000" dirty="0"/>
              <a:t> allows you to find elements by their HTML tags?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24470" y="3469787"/>
            <a:ext cx="129323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find_all()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68393" y="4057496"/>
            <a:ext cx="6854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/>
              <a:t>How do you install the BeautifulSoup library in Python?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624470" y="4445150"/>
            <a:ext cx="317283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/>
              <a:t>pip install beautifulsoup4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176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0" grpId="0"/>
      <p:bldP spid="11" grpId="0" animBg="1"/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7170" y="3060523"/>
            <a:ext cx="7393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SzPct val="85000"/>
              <a:buFont typeface="Wingdings 3" panose="05040102010807070707" pitchFamily="18" charset="2"/>
              <a:buChar char="u"/>
            </a:pPr>
            <a:r>
              <a:rPr lang="en-US" sz="2000" dirty="0"/>
              <a:t>Practice web scraping by extracting quotes from a webpage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132" y="776961"/>
            <a:ext cx="3678575" cy="15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6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0690" y="6134725"/>
            <a:ext cx="79029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scraping</a:t>
            </a:r>
            <a:r>
              <a:rPr lang="en-US" sz="4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Beautiful Soup</a:t>
            </a:r>
            <a:endParaRPr lang="en-US" sz="44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374700"/>
              </p:ext>
            </p:extLst>
          </p:nvPr>
        </p:nvGraphicFramePr>
        <p:xfrm>
          <a:off x="966787" y="528636"/>
          <a:ext cx="10210800" cy="574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6787" y="528636"/>
                        <a:ext cx="10210800" cy="574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8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867" y="589730"/>
            <a:ext cx="5878334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Introduction to BeautifulSoup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3076" y="1526914"/>
            <a:ext cx="2795723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What is </a:t>
            </a:r>
            <a:r>
              <a:rPr lang="en-US" sz="2000" dirty="0" err="1" smtClean="0"/>
              <a:t>BeautifulSoup</a:t>
            </a:r>
            <a:endParaRPr lang="en-US" sz="20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4336" y="1995125"/>
            <a:ext cx="6367464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/>
              <a:t>A Python library for parsing HTML and XML documents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303075" y="4024077"/>
            <a:ext cx="2795723" cy="400110"/>
          </a:xfrm>
          <a:prstGeom prst="rect">
            <a:avLst/>
          </a:prstGeom>
          <a:solidFill>
            <a:srgbClr val="33C888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Procedure</a:t>
            </a: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14335" y="4510313"/>
            <a:ext cx="8396286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 smtClean="0"/>
              <a:t>Extracts data from web pages in a hierarchical and readable manner</a:t>
            </a:r>
            <a:endParaRPr lang="en-US" sz="2000" dirty="0"/>
          </a:p>
        </p:txBody>
      </p:sp>
      <p:pic>
        <p:nvPicPr>
          <p:cNvPr id="2050" name="Picture 2" descr="Beautiful Soup: Introduction to web scraping with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389861"/>
            <a:ext cx="3267075" cy="1400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8" name="Rectangle 17"/>
          <p:cNvSpPr/>
          <p:nvPr/>
        </p:nvSpPr>
        <p:spPr>
          <a:xfrm>
            <a:off x="303076" y="2760761"/>
            <a:ext cx="2795723" cy="40011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How it works?</a:t>
            </a:r>
            <a:endParaRPr lang="en-US" sz="20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42914" y="3260456"/>
            <a:ext cx="6450008" cy="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/>
              <a:t>Works with the requests library to fetch web pages</a:t>
            </a:r>
          </a:p>
        </p:txBody>
      </p:sp>
    </p:spTree>
    <p:extLst>
      <p:ext uri="{BB962C8B-B14F-4D97-AF65-F5344CB8AC3E}">
        <p14:creationId xmlns:p14="http://schemas.microsoft.com/office/powerpoint/2010/main" val="41685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3" grpId="0" animBg="1"/>
      <p:bldP spid="15" grpId="0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233083"/>
            <a:ext cx="5548134" cy="537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Setting Up the Environment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9766" y="968739"/>
            <a:ext cx="2712333" cy="379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/>
              <a:t>Install </a:t>
            </a:r>
            <a:r>
              <a:rPr lang="en-US" sz="2000" dirty="0" err="1"/>
              <a:t>BeautifulSoup</a:t>
            </a: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8899" y="2899060"/>
            <a:ext cx="2743200" cy="4537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5000"/>
              <a:buNone/>
            </a:pPr>
            <a:r>
              <a:rPr lang="en-US" sz="2000" dirty="0"/>
              <a:t>Install </a:t>
            </a:r>
            <a:r>
              <a:rPr lang="en-US" sz="2000" dirty="0" smtClean="0"/>
              <a:t>requests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968739"/>
            <a:ext cx="5926138" cy="1732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099" y="2899060"/>
            <a:ext cx="7340600" cy="38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867" y="589730"/>
            <a:ext cx="4824233" cy="537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Basic </a:t>
            </a:r>
            <a:r>
              <a:rPr lang="en-US" b="1" dirty="0" smtClean="0"/>
              <a:t>Imports / Fetching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36607" y="1844414"/>
            <a:ext cx="2795723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Importing Libraries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982708" y="3968816"/>
            <a:ext cx="4218124" cy="400110"/>
          </a:xfrm>
          <a:prstGeom prst="rect">
            <a:avLst/>
          </a:prstGeom>
          <a:solidFill>
            <a:srgbClr val="33C888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Fetching a Web Page with Requests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6" y="2244524"/>
            <a:ext cx="3649665" cy="838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67" y="4406760"/>
            <a:ext cx="3649665" cy="1232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077145"/>
            <a:ext cx="3809524" cy="31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966" y="1415230"/>
            <a:ext cx="2868433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Parsing HTML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58966" y="3052705"/>
            <a:ext cx="3995693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Parsing HTML with BeautifulSoup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2" y="3452815"/>
            <a:ext cx="4832574" cy="476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18" y="822330"/>
            <a:ext cx="5746598" cy="52609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3120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966" y="564330"/>
            <a:ext cx="4405134" cy="5374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Navigating HTML Tree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95313" y="1706505"/>
            <a:ext cx="3062288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Access elements by tags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595313" y="3586105"/>
            <a:ext cx="3062288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Find elements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44" y="2130310"/>
            <a:ext cx="3310051" cy="806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4" y="4024170"/>
            <a:ext cx="3447222" cy="611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848850"/>
            <a:ext cx="4569274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966" y="564330"/>
            <a:ext cx="4506734" cy="537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Extracting Information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95313" y="1706505"/>
            <a:ext cx="3062288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Get text from elements</a:t>
            </a:r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595313" y="3586105"/>
            <a:ext cx="3062288" cy="4001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Extract specific data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62" y="2106615"/>
            <a:ext cx="3563938" cy="894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62" y="3986215"/>
            <a:ext cx="3563938" cy="61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827314"/>
            <a:ext cx="5276373" cy="351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966" y="564330"/>
            <a:ext cx="4748034" cy="537400"/>
          </a:xfrm>
        </p:spPr>
        <p:txBody>
          <a:bodyPr>
            <a:normAutofit fontScale="90000"/>
          </a:bodyPr>
          <a:lstStyle/>
          <a:p>
            <a:r>
              <a:rPr lang="en-US" b="1"/>
              <a:t>Working with Attributes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95313" y="1706505"/>
            <a:ext cx="3062288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/>
              <a:t>Access attributes of tags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106614"/>
            <a:ext cx="3251200" cy="948267"/>
          </a:xfrm>
          <a:prstGeom prst="rect">
            <a:avLst/>
          </a:prstGeom>
        </p:spPr>
      </p:pic>
      <p:pic>
        <p:nvPicPr>
          <p:cNvPr id="3074" name="Picture 2" descr="How to Scrape a Site with Beautiful Soap and Urlli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040" y="2106614"/>
            <a:ext cx="4852086" cy="35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1902</TotalTime>
  <Words>343</Words>
  <Application>Microsoft Office PowerPoint</Application>
  <PresentationFormat>Widescreen</PresentationFormat>
  <Paragraphs>84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Trebuchet MS</vt:lpstr>
      <vt:lpstr>Wingdings 3</vt:lpstr>
      <vt:lpstr>Facet</vt:lpstr>
      <vt:lpstr>Office Theme</vt:lpstr>
      <vt:lpstr>PowerPoint Presentation</vt:lpstr>
      <vt:lpstr>PowerPoint Presentation</vt:lpstr>
      <vt:lpstr>Introduction to BeautifulSoup</vt:lpstr>
      <vt:lpstr>Setting Up the Environment</vt:lpstr>
      <vt:lpstr>Basic Imports / Fetching</vt:lpstr>
      <vt:lpstr>Parsing HTML</vt:lpstr>
      <vt:lpstr>Navigating HTML Tree</vt:lpstr>
      <vt:lpstr>Extracting Information</vt:lpstr>
      <vt:lpstr>Working with Attributes</vt:lpstr>
      <vt:lpstr>BeautifulSoup Methods</vt:lpstr>
      <vt:lpstr>Extract Links from webpage</vt:lpstr>
      <vt:lpstr>Extract Numbers from webpage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Ahmed Saeed</dc:creator>
  <cp:lastModifiedBy>Muhammad Ahmed Saeed</cp:lastModifiedBy>
  <cp:revision>1655</cp:revision>
  <dcterms:created xsi:type="dcterms:W3CDTF">2024-05-30T05:17:30Z</dcterms:created>
  <dcterms:modified xsi:type="dcterms:W3CDTF">2024-09-12T08:15:11Z</dcterms:modified>
</cp:coreProperties>
</file>